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71" r:id="rId6"/>
    <p:sldId id="259" r:id="rId7"/>
    <p:sldId id="260" r:id="rId8"/>
    <p:sldId id="261" r:id="rId9"/>
    <p:sldId id="263" r:id="rId10"/>
    <p:sldId id="262" r:id="rId11"/>
    <p:sldId id="265" r:id="rId12"/>
    <p:sldId id="267" r:id="rId13"/>
    <p:sldId id="273" r:id="rId14"/>
    <p:sldId id="274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Black" panose="020F0502020204030203" pitchFamily="34" charset="0"/>
      <p:bold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0"/>
      <p:regular r:id="rId31"/>
      <p:italic r:id="rId32"/>
    </p:embeddedFont>
    <p:embeddedFont>
      <p:font typeface="Stymie Md BT" panose="02060603020205020403" pitchFamily="18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617" autoAdjust="0"/>
  </p:normalViewPr>
  <p:slideViewPr>
    <p:cSldViewPr snapToGrid="0">
      <p:cViewPr>
        <p:scale>
          <a:sx n="66" d="100"/>
          <a:sy n="66" d="100"/>
        </p:scale>
        <p:origin x="1530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ac0e54d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ac0e54d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ac0e54d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ac0e54d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sunjayasanka.github.io/PracticalExercise-Front-End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unJayasanka/PracticalExercise-Front-End.gi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1642850"/>
            <a:ext cx="80655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 b="1" dirty="0">
                <a:latin typeface="Arial"/>
                <a:ea typeface="Arial"/>
                <a:cs typeface="Arial"/>
                <a:sym typeface="Arial"/>
              </a:rPr>
              <a:t>Practical - Exercise</a:t>
            </a:r>
            <a:endParaRPr sz="59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>
            <a:off x="2468600" y="690349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Orientation Programme - Batch 21</a:t>
            </a:r>
            <a:br>
              <a:rPr lang="en-GB" sz="1400"/>
            </a:br>
            <a:r>
              <a:rPr lang="en-GB" sz="1400"/>
              <a:t>Faculty of Information Technology </a:t>
            </a:r>
            <a:br>
              <a:rPr lang="en-GB" sz="1400"/>
            </a:br>
            <a:r>
              <a:rPr lang="en-GB" sz="1400"/>
              <a:t>University of Moratuwa</a:t>
            </a:r>
            <a:endParaRPr sz="1400"/>
          </a:p>
        </p:txBody>
      </p:sp>
      <p:sp>
        <p:nvSpPr>
          <p:cNvPr id="136" name="Google Shape;136;p13"/>
          <p:cNvSpPr txBox="1"/>
          <p:nvPr/>
        </p:nvSpPr>
        <p:spPr>
          <a:xfrm>
            <a:off x="1391550" y="2738450"/>
            <a:ext cx="636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u="sng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Preliminaries of Web Technologies</a:t>
            </a:r>
            <a:endParaRPr sz="1900" b="1" u="sng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650" y="690349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50" y="3083000"/>
            <a:ext cx="2060499" cy="20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303FB-8FC1-B383-110B-B9CBB9FC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3"/>
          <a:stretch/>
        </p:blipFill>
        <p:spPr>
          <a:xfrm>
            <a:off x="3924127" y="0"/>
            <a:ext cx="1295746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19CF8-ED7E-0026-F66D-3859D64C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723"/>
            <a:ext cx="3924127" cy="173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4FED65-F377-CA91-35A3-81697BC28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3093"/>
            <a:ext cx="3924126" cy="2460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2DA0-E1F7-2B80-8AD5-4DD7CD470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72" y="13841"/>
            <a:ext cx="3924127" cy="2722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37D37-2B9C-92CA-D9DB-3D7EAEC46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871" y="2444866"/>
            <a:ext cx="3924129" cy="2712475"/>
          </a:xfrm>
          <a:prstGeom prst="rect">
            <a:avLst/>
          </a:prstGeom>
        </p:spPr>
      </p:pic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95C0584A-73CD-C575-7738-ED883F3368B8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35550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303FB-8FC1-B383-110B-B9CBB9FC8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3"/>
          <a:stretch/>
        </p:blipFill>
        <p:spPr>
          <a:xfrm>
            <a:off x="3924127" y="0"/>
            <a:ext cx="1295746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37D37-2B9C-92CA-D9DB-3D7EAEC46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908"/>
            <a:ext cx="3924129" cy="271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0F8862-3715-5409-CF6D-41B1861BF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49" y="1250083"/>
            <a:ext cx="3924129" cy="3302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92806-E6E6-38B2-0135-B3F0BD4CD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4300"/>
            <a:ext cx="3924127" cy="1569199"/>
          </a:xfrm>
          <a:prstGeom prst="rect">
            <a:avLst/>
          </a:prstGeom>
        </p:spPr>
      </p:pic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4790B-1556-56BA-6CED-FA7AAF8B1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644" y="675733"/>
            <a:ext cx="3952741" cy="57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79227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6E812-0E1B-DBB3-74AE-52BB1ACFB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97" r="1519" b="8417"/>
          <a:stretch/>
        </p:blipFill>
        <p:spPr>
          <a:xfrm>
            <a:off x="6086" y="761628"/>
            <a:ext cx="3702505" cy="4381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4F5A4D-4003-B4E5-D475-F76A5AFF1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"/>
          <a:stretch/>
        </p:blipFill>
        <p:spPr>
          <a:xfrm>
            <a:off x="3708591" y="0"/>
            <a:ext cx="1297377" cy="5143500"/>
          </a:xfrm>
          <a:prstGeom prst="rect">
            <a:avLst/>
          </a:prstGeom>
        </p:spPr>
      </p:pic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656C7FCE-97CA-3122-CEBB-CB55E25426EE}"/>
              </a:ext>
            </a:extLst>
          </p:cNvPr>
          <p:cNvSpPr/>
          <p:nvPr/>
        </p:nvSpPr>
        <p:spPr>
          <a:xfrm>
            <a:off x="0" y="-12310"/>
            <a:ext cx="4001310" cy="797033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E56469-25F1-64ED-4EE7-A19F0F7CBDE6}"/>
              </a:ext>
            </a:extLst>
          </p:cNvPr>
          <p:cNvSpPr txBox="1">
            <a:spLocks/>
          </p:cNvSpPr>
          <p:nvPr/>
        </p:nvSpPr>
        <p:spPr>
          <a:xfrm>
            <a:off x="715031" y="-225091"/>
            <a:ext cx="4427661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b="1" dirty="0"/>
              <a:t>Courses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EFD2C-5AFE-061E-6D9A-95C3596F23D4}"/>
              </a:ext>
            </a:extLst>
          </p:cNvPr>
          <p:cNvSpPr txBox="1"/>
          <p:nvPr/>
        </p:nvSpPr>
        <p:spPr>
          <a:xfrm>
            <a:off x="807009" y="484834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20F23-0FE5-D6DD-BDE9-0186ECEF9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2" t="-4231" r="3488" b="70466"/>
          <a:stretch/>
        </p:blipFill>
        <p:spPr>
          <a:xfrm>
            <a:off x="4984384" y="-720208"/>
            <a:ext cx="4153530" cy="58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2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22947" y="5807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7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About Us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452083-9BEF-64B1-6E9E-3A904D807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6" b="62766"/>
          <a:stretch/>
        </p:blipFill>
        <p:spPr>
          <a:xfrm>
            <a:off x="-1" y="955469"/>
            <a:ext cx="5901359" cy="4191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84F1EC-E13B-E127-E812-055877530A7F}"/>
              </a:ext>
            </a:extLst>
          </p:cNvPr>
          <p:cNvSpPr txBox="1"/>
          <p:nvPr/>
        </p:nvSpPr>
        <p:spPr>
          <a:xfrm>
            <a:off x="280408" y="770803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5C8CC-B8C2-2E39-567F-DBC6B08C3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2" b="17694"/>
          <a:stretch/>
        </p:blipFill>
        <p:spPr>
          <a:xfrm>
            <a:off x="5865715" y="1"/>
            <a:ext cx="3387003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39B13-B699-AA65-6CD2-CB774BB15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0" b="30925"/>
          <a:stretch/>
        </p:blipFill>
        <p:spPr>
          <a:xfrm>
            <a:off x="1569155" y="0"/>
            <a:ext cx="6005689" cy="5143500"/>
          </a:xfrm>
          <a:prstGeom prst="rect">
            <a:avLst/>
          </a:prstGeom>
        </p:spPr>
      </p:pic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D85F4224-B8B3-889C-153C-9EE9AAE64D77}"/>
              </a:ext>
            </a:extLst>
          </p:cNvPr>
          <p:cNvSpPr/>
          <p:nvPr/>
        </p:nvSpPr>
        <p:spPr>
          <a:xfrm>
            <a:off x="-57229" y="13841"/>
            <a:ext cx="4211950" cy="938882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24EC1-BF6F-29DB-E4D2-5E9AEC2C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22" y="0"/>
            <a:ext cx="4587000" cy="1148700"/>
          </a:xfrm>
        </p:spPr>
        <p:txBody>
          <a:bodyPr>
            <a:normAutofit/>
          </a:bodyPr>
          <a:lstStyle/>
          <a:p>
            <a:r>
              <a:rPr lang="en-US" sz="4400" b="1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9ADA8-BE62-2818-0A30-D98BEBC38120}"/>
              </a:ext>
            </a:extLst>
          </p:cNvPr>
          <p:cNvSpPr txBox="1"/>
          <p:nvPr/>
        </p:nvSpPr>
        <p:spPr>
          <a:xfrm>
            <a:off x="287822" y="768057"/>
            <a:ext cx="168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1"/>
                </a:solidFill>
                <a:latin typeface="Montserrat"/>
                <a:sym typeface="Montserrat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5775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2D99-0BA3-CBED-4A43-66110772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20" y="129607"/>
            <a:ext cx="4587000" cy="1148700"/>
          </a:xfrm>
        </p:spPr>
        <p:txBody>
          <a:bodyPr/>
          <a:lstStyle/>
          <a:p>
            <a:r>
              <a:rPr lang="en-US" sz="4800" b="1" dirty="0"/>
              <a:t>Finally</a:t>
            </a:r>
            <a:r>
              <a:rPr lang="en-US" dirty="0"/>
              <a:t>,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1C33F2-41F9-C5C1-333A-5110337459A7}"/>
              </a:ext>
            </a:extLst>
          </p:cNvPr>
          <p:cNvSpPr txBox="1">
            <a:spLocks/>
          </p:cNvSpPr>
          <p:nvPr/>
        </p:nvSpPr>
        <p:spPr>
          <a:xfrm>
            <a:off x="687216" y="1278307"/>
            <a:ext cx="8151985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b="1" dirty="0"/>
              <a:t>We hosted cloned website using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A6CDD-5CDE-9AE9-8EEB-B55703C22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019" y1="40833" x2="42500" y2="400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943" y="910643"/>
            <a:ext cx="4587000" cy="4587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3FBB1C-C86B-ACB9-1834-F3CDDA7BFB69}"/>
              </a:ext>
            </a:extLst>
          </p:cNvPr>
          <p:cNvSpPr txBox="1">
            <a:spLocks/>
          </p:cNvSpPr>
          <p:nvPr/>
        </p:nvSpPr>
        <p:spPr>
          <a:xfrm>
            <a:off x="4108842" y="2059343"/>
            <a:ext cx="2842202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7300" dirty="0">
                <a:latin typeface="Montserrat" panose="00000500000000000000" pitchFamily="2" charset="0"/>
              </a:rPr>
              <a:t>Pages</a:t>
            </a:r>
            <a:endParaRPr lang="en-US" sz="3600" dirty="0">
              <a:latin typeface="Montserrat" panose="000005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FA296B-2B2C-3D04-B92B-A8E40F26D430}"/>
              </a:ext>
            </a:extLst>
          </p:cNvPr>
          <p:cNvSpPr txBox="1">
            <a:spLocks/>
          </p:cNvSpPr>
          <p:nvPr/>
        </p:nvSpPr>
        <p:spPr>
          <a:xfrm>
            <a:off x="108857" y="3573839"/>
            <a:ext cx="9144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200" b="1" dirty="0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https://kasunjayasanka.github.io/PracticalExercise-Front-End/</a:t>
            </a:r>
            <a:endParaRPr lang="en-US" sz="220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0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46AB-D317-9FEF-4499-5D2220D4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64" y="108586"/>
            <a:ext cx="4587000" cy="1148700"/>
          </a:xfrm>
        </p:spPr>
        <p:txBody>
          <a:bodyPr>
            <a:normAutofit/>
          </a:bodyPr>
          <a:lstStyle/>
          <a:p>
            <a:r>
              <a:rPr lang="en-US" sz="4800" b="1" dirty="0"/>
              <a:t>Q &amp;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A4A30-E359-DA2B-BD2A-5CD8CD33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02" y="252248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8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F7AB-9087-BD23-97FF-8FA5CD55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00" y="2880269"/>
            <a:ext cx="4587000" cy="114870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A3389-09C4-13DB-6AAD-41839121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572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5038900" y="1185450"/>
            <a:ext cx="31188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100" dirty="0">
                <a:latin typeface="Lato Black"/>
                <a:ea typeface="Lato Black"/>
                <a:cs typeface="Lato Black"/>
                <a:sym typeface="Lato Black"/>
              </a:rPr>
              <a:t>Welcome</a:t>
            </a:r>
            <a:endParaRPr sz="55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5038900" y="2049749"/>
            <a:ext cx="27507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00" dirty="0"/>
              <a:t>We are from </a:t>
            </a:r>
            <a:endParaRPr sz="2600" dirty="0"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89" y="387187"/>
            <a:ext cx="4369125" cy="43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5038900" y="2571749"/>
            <a:ext cx="3621000" cy="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 dirty="0">
                <a:latin typeface="Lato Black"/>
                <a:ea typeface="Lato Black"/>
                <a:cs typeface="Lato Black"/>
                <a:sym typeface="Lato Black"/>
              </a:rPr>
              <a:t>Group - 81</a:t>
            </a:r>
            <a:endParaRPr sz="6000" dirty="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00EA019-C56A-A23B-5E63-98C099A9EAB7}"/>
              </a:ext>
            </a:extLst>
          </p:cNvPr>
          <p:cNvGrpSpPr/>
          <p:nvPr/>
        </p:nvGrpSpPr>
        <p:grpSpPr>
          <a:xfrm>
            <a:off x="1948419" y="1451899"/>
            <a:ext cx="2681988" cy="2695416"/>
            <a:chOff x="134819" y="2131661"/>
            <a:chExt cx="2681988" cy="26954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3587C3B-C614-2D87-7CB2-FC6CEBEA3A3A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ADCECB5-8181-DAB4-39F5-A939B169B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0988" b="10988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1" name="Google Shape;153;p15">
                <a:extLst>
                  <a:ext uri="{FF2B5EF4-FFF2-40B4-BE49-F238E27FC236}">
                    <a16:creationId xmlns:a16="http://schemas.microsoft.com/office/drawing/2014/main" id="{1ACC8921-377C-9CE5-5D71-77E1A8A9614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1A6B1AA-71E7-710E-003B-1F66747C6645}"/>
                </a:ext>
              </a:extLst>
            </p:cNvPr>
            <p:cNvGrpSpPr/>
            <p:nvPr/>
          </p:nvGrpSpPr>
          <p:grpSpPr>
            <a:xfrm>
              <a:off x="134819" y="4261019"/>
              <a:ext cx="2681988" cy="566058"/>
              <a:chOff x="134819" y="4261019"/>
              <a:chExt cx="2681988" cy="566058"/>
            </a:xfrm>
          </p:grpSpPr>
          <p:sp>
            <p:nvSpPr>
              <p:cNvPr id="36" name="Flowchart: Data 35">
                <a:extLst>
                  <a:ext uri="{FF2B5EF4-FFF2-40B4-BE49-F238E27FC236}">
                    <a16:creationId xmlns:a16="http://schemas.microsoft.com/office/drawing/2014/main" id="{CD83AC1A-283E-6057-D146-3F7852664935}"/>
                  </a:ext>
                </a:extLst>
              </p:cNvPr>
              <p:cNvSpPr/>
              <p:nvPr/>
            </p:nvSpPr>
            <p:spPr>
              <a:xfrm>
                <a:off x="134819" y="4261019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>
                    <a:latin typeface="Montserrat" panose="00000500000000000000" pitchFamily="2" charset="0"/>
                  </a:rPr>
                  <a:t>Malintha</a:t>
                </a:r>
                <a:r>
                  <a:rPr lang="en-US" sz="1200" b="1" dirty="0"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latin typeface="Montserrat" panose="00000500000000000000" pitchFamily="2" charset="0"/>
                  </a:rPr>
                  <a:t>Kavinda</a:t>
                </a:r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38" name="Flowchart: Data 37">
                <a:extLst>
                  <a:ext uri="{FF2B5EF4-FFF2-40B4-BE49-F238E27FC236}">
                    <a16:creationId xmlns:a16="http://schemas.microsoft.com/office/drawing/2014/main" id="{E7FA51B4-CAAB-56F0-938A-30336189CFFD}"/>
                  </a:ext>
                </a:extLst>
              </p:cNvPr>
              <p:cNvSpPr/>
              <p:nvPr/>
            </p:nvSpPr>
            <p:spPr>
              <a:xfrm>
                <a:off x="206899" y="4549730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215062R 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6905B3-0DA0-BBCF-B34B-EFEA53D72D72}"/>
              </a:ext>
            </a:extLst>
          </p:cNvPr>
          <p:cNvGrpSpPr/>
          <p:nvPr/>
        </p:nvGrpSpPr>
        <p:grpSpPr>
          <a:xfrm>
            <a:off x="4190889" y="1444526"/>
            <a:ext cx="2681988" cy="2674605"/>
            <a:chOff x="131742" y="2131661"/>
            <a:chExt cx="2681988" cy="267460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3C8B4B-BFA3-8E48-7642-45DDF01D3B16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0D1A72F-8C97-3A5B-C6A8-0AD45830F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9520" b="9520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7" name="Google Shape;153;p15">
                <a:extLst>
                  <a:ext uri="{FF2B5EF4-FFF2-40B4-BE49-F238E27FC236}">
                    <a16:creationId xmlns:a16="http://schemas.microsoft.com/office/drawing/2014/main" id="{A149B4FB-D2EB-2FEB-D5AA-03ADB88BE45A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E485730-DE60-821D-9D2C-F31C4D68FBE7}"/>
                </a:ext>
              </a:extLst>
            </p:cNvPr>
            <p:cNvGrpSpPr/>
            <p:nvPr/>
          </p:nvGrpSpPr>
          <p:grpSpPr>
            <a:xfrm>
              <a:off x="131742" y="4266060"/>
              <a:ext cx="2681988" cy="540206"/>
              <a:chOff x="131742" y="4266060"/>
              <a:chExt cx="2681988" cy="540206"/>
            </a:xfrm>
          </p:grpSpPr>
          <p:sp>
            <p:nvSpPr>
              <p:cNvPr id="45" name="Flowchart: Data 44">
                <a:extLst>
                  <a:ext uri="{FF2B5EF4-FFF2-40B4-BE49-F238E27FC236}">
                    <a16:creationId xmlns:a16="http://schemas.microsoft.com/office/drawing/2014/main" id="{565F3313-729E-27BF-A52D-FCB13E0BDF04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err="1">
                    <a:latin typeface="Montserrat" panose="00000500000000000000" pitchFamily="2" charset="0"/>
                  </a:rPr>
                  <a:t>Mihiliya</a:t>
                </a:r>
                <a:r>
                  <a:rPr lang="en-US" sz="1100" b="1" dirty="0">
                    <a:latin typeface="Montserrat" panose="00000500000000000000" pitchFamily="2" charset="0"/>
                  </a:rPr>
                  <a:t> </a:t>
                </a:r>
                <a:r>
                  <a:rPr lang="en-US" sz="1100" b="1" dirty="0" err="1">
                    <a:latin typeface="Montserrat" panose="00000500000000000000" pitchFamily="2" charset="0"/>
                  </a:rPr>
                  <a:t>Maheshika</a:t>
                </a:r>
                <a:endParaRPr lang="en-US" sz="11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Flowchart: Data 45">
                <a:extLst>
                  <a:ext uri="{FF2B5EF4-FFF2-40B4-BE49-F238E27FC236}">
                    <a16:creationId xmlns:a16="http://schemas.microsoft.com/office/drawing/2014/main" id="{1A942D1B-31BB-0796-1BB1-8FE4646A3212}"/>
                  </a:ext>
                </a:extLst>
              </p:cNvPr>
              <p:cNvSpPr/>
              <p:nvPr/>
            </p:nvSpPr>
            <p:spPr>
              <a:xfrm>
                <a:off x="195905" y="4528919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215072X </a:t>
                </a:r>
              </a:p>
            </p:txBody>
          </p:sp>
        </p:grpSp>
      </p:grpSp>
      <p:sp>
        <p:nvSpPr>
          <p:cNvPr id="151" name="Google Shape;151;p15"/>
          <p:cNvSpPr txBox="1">
            <a:spLocks noGrp="1"/>
          </p:cNvSpPr>
          <p:nvPr>
            <p:ph type="ctrTitle"/>
          </p:nvPr>
        </p:nvSpPr>
        <p:spPr>
          <a:xfrm>
            <a:off x="2063250" y="39527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Team Members</a:t>
            </a:r>
            <a:endParaRPr b="1" dirty="0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5307" y="0"/>
            <a:ext cx="2390775" cy="246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06D1FC2-C94A-3026-4E11-01669EB6DDDF}"/>
              </a:ext>
            </a:extLst>
          </p:cNvPr>
          <p:cNvGrpSpPr/>
          <p:nvPr/>
        </p:nvGrpSpPr>
        <p:grpSpPr>
          <a:xfrm>
            <a:off x="11528" y="2191988"/>
            <a:ext cx="3272938" cy="2740139"/>
            <a:chOff x="131742" y="2131661"/>
            <a:chExt cx="3272938" cy="27401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241825-F186-0690-4CBA-2C6397B814EC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B138C7-0216-B63B-DBF4-3B9901A34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107588"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53" name="Google Shape;153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FD48A1-31E9-9AD1-EAA7-11462491A90F}"/>
                </a:ext>
              </a:extLst>
            </p:cNvPr>
            <p:cNvGrpSpPr/>
            <p:nvPr/>
          </p:nvGrpSpPr>
          <p:grpSpPr>
            <a:xfrm>
              <a:off x="131742" y="4266060"/>
              <a:ext cx="3272938" cy="605740"/>
              <a:chOff x="131742" y="4266060"/>
              <a:chExt cx="3272938" cy="605740"/>
            </a:xfrm>
          </p:grpSpPr>
          <p:sp>
            <p:nvSpPr>
              <p:cNvPr id="6" name="Flowchart: Data 5">
                <a:extLst>
                  <a:ext uri="{FF2B5EF4-FFF2-40B4-BE49-F238E27FC236}">
                    <a16:creationId xmlns:a16="http://schemas.microsoft.com/office/drawing/2014/main" id="{1469D230-3AA1-59DB-A21E-DEB5A05400AB}"/>
                  </a:ext>
                </a:extLst>
              </p:cNvPr>
              <p:cNvSpPr/>
              <p:nvPr/>
            </p:nvSpPr>
            <p:spPr>
              <a:xfrm>
                <a:off x="131742" y="4266060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Kasun Jayasanka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4BC7A95-BDA5-DD1F-76D6-334400480709}"/>
                  </a:ext>
                </a:extLst>
              </p:cNvPr>
              <p:cNvGrpSpPr/>
              <p:nvPr/>
            </p:nvGrpSpPr>
            <p:grpSpPr>
              <a:xfrm>
                <a:off x="131742" y="4531645"/>
                <a:ext cx="3272938" cy="340155"/>
                <a:chOff x="131742" y="4531645"/>
                <a:chExt cx="3272938" cy="340155"/>
              </a:xfrm>
            </p:grpSpPr>
            <p:sp>
              <p:nvSpPr>
                <p:cNvPr id="10" name="Flowchart: Data 9">
                  <a:extLst>
                    <a:ext uri="{FF2B5EF4-FFF2-40B4-BE49-F238E27FC236}">
                      <a16:creationId xmlns:a16="http://schemas.microsoft.com/office/drawing/2014/main" id="{DD9C81F9-359F-91BA-9E44-CB8C2D5AF5BB}"/>
                    </a:ext>
                  </a:extLst>
                </p:cNvPr>
                <p:cNvSpPr/>
                <p:nvPr/>
              </p:nvSpPr>
              <p:spPr>
                <a:xfrm>
                  <a:off x="131742" y="4594453"/>
                  <a:ext cx="1931508" cy="277347"/>
                </a:xfrm>
                <a:prstGeom prst="flowChartInputOutpu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Montserrat" panose="00000500000000000000" pitchFamily="2" charset="0"/>
                    </a:rPr>
                    <a:t>215094</a:t>
                  </a:r>
                </a:p>
              </p:txBody>
            </p:sp>
            <p:sp>
              <p:nvSpPr>
                <p:cNvPr id="11" name="Flowchart: Data 10">
                  <a:extLst>
                    <a:ext uri="{FF2B5EF4-FFF2-40B4-BE49-F238E27FC236}">
                      <a16:creationId xmlns:a16="http://schemas.microsoft.com/office/drawing/2014/main" id="{027E7CE4-B2CC-6544-C610-463BF46ECF5C}"/>
                    </a:ext>
                  </a:extLst>
                </p:cNvPr>
                <p:cNvSpPr/>
                <p:nvPr/>
              </p:nvSpPr>
              <p:spPr>
                <a:xfrm>
                  <a:off x="1357267" y="4531645"/>
                  <a:ext cx="2047413" cy="277347"/>
                </a:xfrm>
                <a:prstGeom prst="flowChartInputOutpu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latin typeface="Montserrat" panose="00000500000000000000" pitchFamily="2" charset="0"/>
                    </a:rPr>
                    <a:t>Team Leader</a:t>
                  </a:r>
                </a:p>
              </p:txBody>
            </p:sp>
          </p:grp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4C0067-263D-FDCF-21F1-81B3AFA2A985}"/>
              </a:ext>
            </a:extLst>
          </p:cNvPr>
          <p:cNvGrpSpPr/>
          <p:nvPr/>
        </p:nvGrpSpPr>
        <p:grpSpPr>
          <a:xfrm>
            <a:off x="6409155" y="1430548"/>
            <a:ext cx="2742154" cy="2688583"/>
            <a:chOff x="276714" y="2131661"/>
            <a:chExt cx="2742154" cy="268858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5B6175-3407-D0A4-972B-423C60F230CC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B8BBB33-E619-5733-7173-6443B3BFC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8643" r="8643"/>
              <a:stretch/>
            </p:blipFill>
            <p:spPr>
              <a:xfrm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54" name="Google Shape;153;p15">
                <a:extLst>
                  <a:ext uri="{FF2B5EF4-FFF2-40B4-BE49-F238E27FC236}">
                    <a16:creationId xmlns:a16="http://schemas.microsoft.com/office/drawing/2014/main" id="{5C57EE34-E10B-005F-C580-3073BFF32FF1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718D255-194F-A98B-6EB2-55A981646E36}"/>
                </a:ext>
              </a:extLst>
            </p:cNvPr>
            <p:cNvGrpSpPr/>
            <p:nvPr/>
          </p:nvGrpSpPr>
          <p:grpSpPr>
            <a:xfrm>
              <a:off x="276714" y="4274994"/>
              <a:ext cx="2742154" cy="545250"/>
              <a:chOff x="276714" y="4274994"/>
              <a:chExt cx="2742154" cy="545250"/>
            </a:xfrm>
          </p:grpSpPr>
          <p:sp>
            <p:nvSpPr>
              <p:cNvPr id="52" name="Flowchart: Data 51">
                <a:extLst>
                  <a:ext uri="{FF2B5EF4-FFF2-40B4-BE49-F238E27FC236}">
                    <a16:creationId xmlns:a16="http://schemas.microsoft.com/office/drawing/2014/main" id="{3FD2D0FD-B902-70C3-5E6D-EE7718E254BA}"/>
                  </a:ext>
                </a:extLst>
              </p:cNvPr>
              <p:cNvSpPr/>
              <p:nvPr/>
            </p:nvSpPr>
            <p:spPr>
              <a:xfrm>
                <a:off x="336880" y="4274994"/>
                <a:ext cx="2681988" cy="379756"/>
              </a:xfrm>
              <a:prstGeom prst="flowChartInputOutpu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>
                    <a:latin typeface="Montserrat" panose="00000500000000000000" pitchFamily="2" charset="0"/>
                  </a:rPr>
                  <a:t>Amasha</a:t>
                </a:r>
                <a:r>
                  <a:rPr lang="en-US" sz="1200" b="1" dirty="0">
                    <a:latin typeface="Montserrat" panose="00000500000000000000" pitchFamily="2" charset="0"/>
                  </a:rPr>
                  <a:t> </a:t>
                </a:r>
                <a:r>
                  <a:rPr lang="en-US" sz="1200" b="1" dirty="0" err="1">
                    <a:latin typeface="Montserrat" panose="00000500000000000000" pitchFamily="2" charset="0"/>
                  </a:rPr>
                  <a:t>Shivoni</a:t>
                </a:r>
                <a:endParaRPr lang="en-US" sz="1200" b="1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53" name="Flowchart: Data 52">
                <a:extLst>
                  <a:ext uri="{FF2B5EF4-FFF2-40B4-BE49-F238E27FC236}">
                    <a16:creationId xmlns:a16="http://schemas.microsoft.com/office/drawing/2014/main" id="{C4703CBE-F7C7-3E28-878F-A24993DD9282}"/>
                  </a:ext>
                </a:extLst>
              </p:cNvPr>
              <p:cNvSpPr/>
              <p:nvPr/>
            </p:nvSpPr>
            <p:spPr>
              <a:xfrm>
                <a:off x="276714" y="4542897"/>
                <a:ext cx="1931508" cy="277347"/>
              </a:xfrm>
              <a:prstGeom prst="flowChartInputOutpu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Montserrat" panose="00000500000000000000" pitchFamily="2" charset="0"/>
                  </a:rPr>
                  <a:t>215123G  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3081-14C5-2287-5837-FBD83A5F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09" y="0"/>
            <a:ext cx="4587000" cy="11487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Why We Selected,</a:t>
            </a: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E20CFB02-2F64-89CB-5C71-424ED3B963E9}"/>
              </a:ext>
            </a:extLst>
          </p:cNvPr>
          <p:cNvSpPr/>
          <p:nvPr/>
        </p:nvSpPr>
        <p:spPr>
          <a:xfrm>
            <a:off x="0" y="1294526"/>
            <a:ext cx="9144000" cy="3251200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1CE4A-B341-AC99-ADFF-EB5C64E7964F}"/>
              </a:ext>
            </a:extLst>
          </p:cNvPr>
          <p:cNvSpPr txBox="1"/>
          <p:nvPr/>
        </p:nvSpPr>
        <p:spPr>
          <a:xfrm>
            <a:off x="325820" y="1620685"/>
            <a:ext cx="866699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I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the session of preliminaries of web technologies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, w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 learned 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HTML, CSS </a:t>
            </a:r>
            <a:r>
              <a:rPr lang="en-US" sz="1600" b="1" cap="none" dirty="0">
                <a:solidFill>
                  <a:srgbClr val="00FF00"/>
                </a:solidFill>
                <a:latin typeface="Montserrat Medium" panose="00000600000000000000" pitchFamily="2" charset="0"/>
              </a:rPr>
              <a:t>and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  </a:t>
            </a:r>
            <a:r>
              <a:rPr lang="en-US" sz="1600" b="1" dirty="0" err="1">
                <a:solidFill>
                  <a:srgbClr val="00FF00"/>
                </a:solidFill>
                <a:latin typeface="Montserrat Medium" panose="00000600000000000000" pitchFamily="2" charset="0"/>
              </a:rPr>
              <a:t>J</a:t>
            </a:r>
            <a:r>
              <a:rPr lang="en-US" sz="1600" b="1" cap="none" dirty="0" err="1">
                <a:solidFill>
                  <a:srgbClr val="00FF00"/>
                </a:solidFill>
                <a:latin typeface="Montserrat Medium" panose="00000600000000000000" pitchFamily="2" charset="0"/>
              </a:rPr>
              <a:t>ava</a:t>
            </a:r>
            <a:r>
              <a:rPr lang="en-US" sz="1600" b="1" dirty="0" err="1">
                <a:solidFill>
                  <a:srgbClr val="00FF00"/>
                </a:solidFill>
                <a:latin typeface="Montserrat Medium" panose="00000600000000000000" pitchFamily="2" charset="0"/>
              </a:rPr>
              <a:t>s</a:t>
            </a:r>
            <a:r>
              <a:rPr lang="en-US" sz="1600" b="1" cap="none" dirty="0" err="1">
                <a:solidFill>
                  <a:srgbClr val="00FF00"/>
                </a:solidFill>
                <a:latin typeface="Montserrat Medium" panose="00000600000000000000" pitchFamily="2" charset="0"/>
              </a:rPr>
              <a:t>cript</a:t>
            </a:r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as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F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ront-End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 W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eb </a:t>
            </a:r>
            <a:r>
              <a:rPr lang="en-US" sz="1600" b="1" u="sng" dirty="0">
                <a:solidFill>
                  <a:schemeClr val="bg1"/>
                </a:solidFill>
                <a:latin typeface="Montserrat Medium" panose="00000600000000000000" pitchFamily="2" charset="0"/>
              </a:rPr>
              <a:t>D</a:t>
            </a:r>
            <a:r>
              <a:rPr lang="en-US" sz="1600" b="1" u="sng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evelopment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languages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W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e should use these languages practically in our exercise.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therefore we decided to clone a website using these languages which has been </a:t>
            </a:r>
            <a:r>
              <a:rPr lang="en-US" sz="1600" b="1" cap="none" dirty="0">
                <a:solidFill>
                  <a:srgbClr val="FFFF00"/>
                </a:solidFill>
                <a:latin typeface="Montserrat Medium" panose="00000600000000000000" pitchFamily="2" charset="0"/>
              </a:rPr>
              <a:t>chosen from the educational domain</a:t>
            </a:r>
            <a:r>
              <a:rPr lang="en-US" sz="1600" b="1" dirty="0">
                <a:solidFill>
                  <a:srgbClr val="FFFF00"/>
                </a:solidFill>
                <a:latin typeface="Montserrat Medium" panose="00000600000000000000" pitchFamily="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hence, we have cloned an online course website 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f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ront-End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 UI </a:t>
            </a:r>
            <a:r>
              <a:rPr lang="en-US" sz="1600" b="1" cap="none" dirty="0">
                <a:solidFill>
                  <a:schemeClr val="bg1"/>
                </a:solidFill>
                <a:latin typeface="Montserrat Medium" panose="00000600000000000000" pitchFamily="2" charset="0"/>
              </a:rPr>
              <a:t>practically as a group and got many experiences when continuing our progress as a group</a:t>
            </a:r>
            <a:r>
              <a:rPr lang="en-US" sz="1600" b="1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1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ACEA-4E45-8CA7-4351-F423D4562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35" y="119096"/>
            <a:ext cx="8299130" cy="11487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Development Workload Division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19E9B4C-8C5C-CFF4-FFED-8ED36F180511}"/>
              </a:ext>
            </a:extLst>
          </p:cNvPr>
          <p:cNvSpPr/>
          <p:nvPr/>
        </p:nvSpPr>
        <p:spPr>
          <a:xfrm>
            <a:off x="4014952" y="1072054"/>
            <a:ext cx="210207" cy="3952349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CC4CA32-8AEE-1D88-D414-EC52B033231B}"/>
              </a:ext>
            </a:extLst>
          </p:cNvPr>
          <p:cNvSpPr/>
          <p:nvPr/>
        </p:nvSpPr>
        <p:spPr>
          <a:xfrm rot="5400000">
            <a:off x="3171613" y="1016993"/>
            <a:ext cx="257274" cy="1576551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6BE108E-A705-40C8-C6D0-785F9AFA44CE}"/>
              </a:ext>
            </a:extLst>
          </p:cNvPr>
          <p:cNvSpPr/>
          <p:nvPr/>
        </p:nvSpPr>
        <p:spPr>
          <a:xfrm rot="5400000">
            <a:off x="3171612" y="2809007"/>
            <a:ext cx="257274" cy="1576551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1BE2971-F1A7-9BC6-97C8-C544DBB92A24}"/>
              </a:ext>
            </a:extLst>
          </p:cNvPr>
          <p:cNvSpPr/>
          <p:nvPr/>
        </p:nvSpPr>
        <p:spPr>
          <a:xfrm rot="5400000" flipV="1">
            <a:off x="4782702" y="1675237"/>
            <a:ext cx="257274" cy="1629106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DC7679A-C876-246C-42B9-627A8F9EA29A}"/>
              </a:ext>
            </a:extLst>
          </p:cNvPr>
          <p:cNvSpPr/>
          <p:nvPr/>
        </p:nvSpPr>
        <p:spPr>
          <a:xfrm rot="5400000" flipV="1">
            <a:off x="4805972" y="3727887"/>
            <a:ext cx="257274" cy="1629106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DDA8C-2D3A-73E8-6A57-83F3BE572AE6}"/>
              </a:ext>
            </a:extLst>
          </p:cNvPr>
          <p:cNvSpPr txBox="1"/>
          <p:nvPr/>
        </p:nvSpPr>
        <p:spPr>
          <a:xfrm>
            <a:off x="2543503" y="1363039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Home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5EC65-937E-DEA9-9CBD-ACC824028F3A}"/>
              </a:ext>
            </a:extLst>
          </p:cNvPr>
          <p:cNvSpPr txBox="1"/>
          <p:nvPr/>
        </p:nvSpPr>
        <p:spPr>
          <a:xfrm>
            <a:off x="4120055" y="1955979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Courses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D5EA9-A4BA-BC0F-A827-FD47FC192E12}"/>
              </a:ext>
            </a:extLst>
          </p:cNvPr>
          <p:cNvSpPr txBox="1"/>
          <p:nvPr/>
        </p:nvSpPr>
        <p:spPr>
          <a:xfrm>
            <a:off x="2543503" y="3193721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462F3-6353-CE02-DDF9-7DAD82C01BE2}"/>
              </a:ext>
            </a:extLst>
          </p:cNvPr>
          <p:cNvSpPr txBox="1"/>
          <p:nvPr/>
        </p:nvSpPr>
        <p:spPr>
          <a:xfrm>
            <a:off x="4108534" y="4132562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About Us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B3FE95-8047-DAF6-3529-FB5A66480A6D}"/>
              </a:ext>
            </a:extLst>
          </p:cNvPr>
          <p:cNvGrpSpPr/>
          <p:nvPr/>
        </p:nvGrpSpPr>
        <p:grpSpPr>
          <a:xfrm>
            <a:off x="505515" y="773994"/>
            <a:ext cx="2217676" cy="2069622"/>
            <a:chOff x="131742" y="2131661"/>
            <a:chExt cx="2681988" cy="251415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1323B18-B2A4-51F2-DEF8-1437552DDA97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E79F867-B2EF-4587-B1BD-EC9ABC137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107588">
                <a:off x="3590692" y="1534142"/>
                <a:ext cx="1784195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0" name="Google Shape;153;p15">
                <a:extLst>
                  <a:ext uri="{FF2B5EF4-FFF2-40B4-BE49-F238E27FC236}">
                    <a16:creationId xmlns:a16="http://schemas.microsoft.com/office/drawing/2014/main" id="{B2EDCB91-CA3B-5CFF-A4B8-B850285E066A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lowchart: Data 14">
              <a:extLst>
                <a:ext uri="{FF2B5EF4-FFF2-40B4-BE49-F238E27FC236}">
                  <a16:creationId xmlns:a16="http://schemas.microsoft.com/office/drawing/2014/main" id="{4ED107D3-78E3-450F-2F9F-3D2CD502687D}"/>
                </a:ext>
              </a:extLst>
            </p:cNvPr>
            <p:cNvSpPr/>
            <p:nvPr/>
          </p:nvSpPr>
          <p:spPr>
            <a:xfrm>
              <a:off x="131742" y="4266060"/>
              <a:ext cx="2681988" cy="379756"/>
            </a:xfrm>
            <a:prstGeom prst="flowChartInputOutpu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Montserrat" panose="00000500000000000000" pitchFamily="2" charset="0"/>
                </a:rPr>
                <a:t>Kasun Jayasanka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97EF343-6EE1-E7F1-6CEE-4F028957CA91}"/>
              </a:ext>
            </a:extLst>
          </p:cNvPr>
          <p:cNvGrpSpPr/>
          <p:nvPr/>
        </p:nvGrpSpPr>
        <p:grpSpPr>
          <a:xfrm>
            <a:off x="516024" y="2843616"/>
            <a:ext cx="2217676" cy="2069622"/>
            <a:chOff x="131742" y="2131661"/>
            <a:chExt cx="2681988" cy="25141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A963F27-915A-2EC3-C692-82CB063CD7DC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15952EB-0881-0C79-63C5-CB8FEF892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8457" r="8457"/>
              <a:stretch/>
            </p:blipFill>
            <p:spPr>
              <a:xfrm>
                <a:off x="3590692" y="1534142"/>
                <a:ext cx="1784194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2" name="Google Shape;153;p15">
                <a:extLst>
                  <a:ext uri="{FF2B5EF4-FFF2-40B4-BE49-F238E27FC236}">
                    <a16:creationId xmlns:a16="http://schemas.microsoft.com/office/drawing/2014/main" id="{185E2BF3-2A1F-9C41-DB1B-2FE7A5E68B1B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" name="Flowchart: Data 29">
              <a:extLst>
                <a:ext uri="{FF2B5EF4-FFF2-40B4-BE49-F238E27FC236}">
                  <a16:creationId xmlns:a16="http://schemas.microsoft.com/office/drawing/2014/main" id="{4C74D549-E442-26CF-B1B6-C836E3B49556}"/>
                </a:ext>
              </a:extLst>
            </p:cNvPr>
            <p:cNvSpPr/>
            <p:nvPr/>
          </p:nvSpPr>
          <p:spPr>
            <a:xfrm>
              <a:off x="131742" y="4266060"/>
              <a:ext cx="2681988" cy="379756"/>
            </a:xfrm>
            <a:prstGeom prst="flowChartInputOutpu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latin typeface="Montserrat" panose="00000500000000000000" pitchFamily="2" charset="0"/>
                </a:rPr>
                <a:t>Amasha</a:t>
              </a:r>
              <a:r>
                <a:rPr lang="en-US" sz="1200" b="1" dirty="0"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latin typeface="Montserrat" panose="00000500000000000000" pitchFamily="2" charset="0"/>
                </a:rPr>
                <a:t>Shivoni</a:t>
              </a:r>
              <a:endParaRPr lang="en-US" sz="12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218C4C-7A02-7735-CD80-B8F42D5D03DF}"/>
              </a:ext>
            </a:extLst>
          </p:cNvPr>
          <p:cNvGrpSpPr/>
          <p:nvPr/>
        </p:nvGrpSpPr>
        <p:grpSpPr>
          <a:xfrm>
            <a:off x="5406574" y="836523"/>
            <a:ext cx="2217676" cy="2069622"/>
            <a:chOff x="131742" y="2131661"/>
            <a:chExt cx="2681988" cy="25141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A2CF809-52FB-2403-9FE1-637B1717A362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5FDB913-A80C-3943-3DA1-ACDEB0693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9701" b="9701"/>
              <a:stretch/>
            </p:blipFill>
            <p:spPr>
              <a:xfrm>
                <a:off x="3590692" y="1534142"/>
                <a:ext cx="1784194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7" name="Google Shape;153;p15">
                <a:extLst>
                  <a:ext uri="{FF2B5EF4-FFF2-40B4-BE49-F238E27FC236}">
                    <a16:creationId xmlns:a16="http://schemas.microsoft.com/office/drawing/2014/main" id="{ABAA9C97-1A00-9339-428F-3D9FD1E76E7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" name="Flowchart: Data 34">
              <a:extLst>
                <a:ext uri="{FF2B5EF4-FFF2-40B4-BE49-F238E27FC236}">
                  <a16:creationId xmlns:a16="http://schemas.microsoft.com/office/drawing/2014/main" id="{B1090AF5-D3F1-05D9-3083-9772A395326F}"/>
                </a:ext>
              </a:extLst>
            </p:cNvPr>
            <p:cNvSpPr/>
            <p:nvPr/>
          </p:nvSpPr>
          <p:spPr>
            <a:xfrm>
              <a:off x="131742" y="4266060"/>
              <a:ext cx="2681988" cy="379756"/>
            </a:xfrm>
            <a:prstGeom prst="flowChartInputOutpu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latin typeface="Montserrat" panose="00000500000000000000" pitchFamily="2" charset="0"/>
                </a:rPr>
                <a:t>Mihiliya</a:t>
              </a:r>
              <a:r>
                <a:rPr lang="en-US" sz="1200" b="1" dirty="0"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latin typeface="Montserrat" panose="00000500000000000000" pitchFamily="2" charset="0"/>
                </a:rPr>
                <a:t>Maheshika</a:t>
              </a:r>
              <a:endParaRPr lang="en-US" sz="1200" b="1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1281F8-90F1-1D8A-4FBF-2AF0DDC107D3}"/>
              </a:ext>
            </a:extLst>
          </p:cNvPr>
          <p:cNvGrpSpPr/>
          <p:nvPr/>
        </p:nvGrpSpPr>
        <p:grpSpPr>
          <a:xfrm>
            <a:off x="5419833" y="2909354"/>
            <a:ext cx="2217676" cy="2069622"/>
            <a:chOff x="131742" y="2131661"/>
            <a:chExt cx="2681988" cy="25141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D63688-F632-079A-C2FB-D065FF1FB1D5}"/>
                </a:ext>
              </a:extLst>
            </p:cNvPr>
            <p:cNvGrpSpPr/>
            <p:nvPr/>
          </p:nvGrpSpPr>
          <p:grpSpPr>
            <a:xfrm>
              <a:off x="336880" y="2131661"/>
              <a:ext cx="2271713" cy="2297674"/>
              <a:chOff x="2943922" y="947854"/>
              <a:chExt cx="2921619" cy="3010829"/>
            </a:xfrm>
          </p:grpSpPr>
          <p:pic>
            <p:nvPicPr>
              <p:cNvPr id="42" name="Google Shape;153;p15">
                <a:extLst>
                  <a:ext uri="{FF2B5EF4-FFF2-40B4-BE49-F238E27FC236}">
                    <a16:creationId xmlns:a16="http://schemas.microsoft.com/office/drawing/2014/main" id="{9969A58B-F400-CE21-0E1D-77B2770EB4D7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943922" y="947854"/>
                <a:ext cx="2921619" cy="30108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534DC36-84DC-0070-A136-D1D64794E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11162" b="11162"/>
              <a:stretch/>
            </p:blipFill>
            <p:spPr>
              <a:xfrm>
                <a:off x="3590692" y="1534142"/>
                <a:ext cx="1784194" cy="189177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40" name="Flowchart: Data 39">
              <a:extLst>
                <a:ext uri="{FF2B5EF4-FFF2-40B4-BE49-F238E27FC236}">
                  <a16:creationId xmlns:a16="http://schemas.microsoft.com/office/drawing/2014/main" id="{10F3E1A9-C4FF-A3D6-928B-79FD76583A7C}"/>
                </a:ext>
              </a:extLst>
            </p:cNvPr>
            <p:cNvSpPr/>
            <p:nvPr/>
          </p:nvSpPr>
          <p:spPr>
            <a:xfrm>
              <a:off x="131742" y="4266060"/>
              <a:ext cx="2681988" cy="379756"/>
            </a:xfrm>
            <a:prstGeom prst="flowChartInputOutpu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latin typeface="Montserrat" panose="00000500000000000000" pitchFamily="2" charset="0"/>
                </a:rPr>
                <a:t>Malintha</a:t>
              </a:r>
              <a:r>
                <a:rPr lang="en-US" sz="1200" b="1" dirty="0">
                  <a:latin typeface="Montserrat" panose="00000500000000000000" pitchFamily="2" charset="0"/>
                </a:rPr>
                <a:t> </a:t>
              </a:r>
              <a:r>
                <a:rPr lang="en-US" sz="1200" b="1" dirty="0" err="1">
                  <a:latin typeface="Montserrat" panose="00000500000000000000" pitchFamily="2" charset="0"/>
                </a:rPr>
                <a:t>Kavinda</a:t>
              </a:r>
              <a:endParaRPr lang="en-US" sz="1200" b="1" dirty="0"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32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6F8F-81B5-C6DF-D89D-F057747F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81" y="-1"/>
            <a:ext cx="5542619" cy="1426029"/>
          </a:xfrm>
        </p:spPr>
        <p:txBody>
          <a:bodyPr>
            <a:normAutofit/>
          </a:bodyPr>
          <a:lstStyle/>
          <a:p>
            <a:r>
              <a:rPr lang="en-US" sz="4000" b="1" dirty="0"/>
              <a:t>We’ve developed</a:t>
            </a:r>
          </a:p>
        </p:txBody>
      </p:sp>
      <p:sp>
        <p:nvSpPr>
          <p:cNvPr id="3" name="Google Shape;136;p13">
            <a:extLst>
              <a:ext uri="{FF2B5EF4-FFF2-40B4-BE49-F238E27FC236}">
                <a16:creationId xmlns:a16="http://schemas.microsoft.com/office/drawing/2014/main" id="{3ABDCE6C-CC5D-393E-E23F-497575A53898}"/>
              </a:ext>
            </a:extLst>
          </p:cNvPr>
          <p:cNvSpPr txBox="1"/>
          <p:nvPr/>
        </p:nvSpPr>
        <p:spPr>
          <a:xfrm>
            <a:off x="2145667" y="497107"/>
            <a:ext cx="6360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Using,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658E54-08C2-EC62-C828-88078CEE068E}"/>
              </a:ext>
            </a:extLst>
          </p:cNvPr>
          <p:cNvSpPr/>
          <p:nvPr/>
        </p:nvSpPr>
        <p:spPr>
          <a:xfrm>
            <a:off x="330925" y="1197429"/>
            <a:ext cx="8564525" cy="553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7FE13-B585-5E06-A1F7-8A16E492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5" y="867723"/>
            <a:ext cx="6146075" cy="36012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DD51A1-D544-3C13-70AA-A643E4F9A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1114" y="1782204"/>
            <a:ext cx="2310221" cy="2310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9C8A7-5773-4907-C173-30E39994EB55}"/>
              </a:ext>
            </a:extLst>
          </p:cNvPr>
          <p:cNvSpPr txBox="1"/>
          <p:nvPr/>
        </p:nvSpPr>
        <p:spPr>
          <a:xfrm>
            <a:off x="6452343" y="1197429"/>
            <a:ext cx="267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SWIPERJS</a:t>
            </a:r>
          </a:p>
        </p:txBody>
      </p:sp>
    </p:spTree>
    <p:extLst>
      <p:ext uri="{BB962C8B-B14F-4D97-AF65-F5344CB8AC3E}">
        <p14:creationId xmlns:p14="http://schemas.microsoft.com/office/powerpoint/2010/main" val="199284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7D79B7-4FDF-BF61-2696-67B87747AE10}"/>
              </a:ext>
            </a:extLst>
          </p:cNvPr>
          <p:cNvSpPr txBox="1">
            <a:spLocks/>
          </p:cNvSpPr>
          <p:nvPr/>
        </p:nvSpPr>
        <p:spPr>
          <a:xfrm>
            <a:off x="582405" y="-38323"/>
            <a:ext cx="9560199" cy="142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b="1" dirty="0"/>
              <a:t>External Sites that helped to</a:t>
            </a:r>
            <a:br>
              <a:rPr lang="en-US" sz="3600" b="1" dirty="0"/>
            </a:br>
            <a:r>
              <a:rPr lang="en-US" sz="3600" b="1" dirty="0"/>
              <a:t> styling &amp; functions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43A9C68F-8A2B-03D1-2E5F-838E245DA9FD}"/>
              </a:ext>
            </a:extLst>
          </p:cNvPr>
          <p:cNvSpPr/>
          <p:nvPr/>
        </p:nvSpPr>
        <p:spPr>
          <a:xfrm>
            <a:off x="0" y="1168758"/>
            <a:ext cx="6898705" cy="3251200"/>
          </a:xfrm>
          <a:prstGeom prst="flowChartInputOutpu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93A2E179-CE06-C574-930A-823B911D9966}"/>
              </a:ext>
            </a:extLst>
          </p:cNvPr>
          <p:cNvSpPr/>
          <p:nvPr/>
        </p:nvSpPr>
        <p:spPr>
          <a:xfrm>
            <a:off x="4764190" y="1462600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tymie Md BT" panose="02060603020205020403" pitchFamily="18" charset="0"/>
              </a:rPr>
              <a:t>to add Icons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53116-C31A-1924-FBAC-65AF36CF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80" y="181732"/>
            <a:ext cx="3251200" cy="3251200"/>
          </a:xfrm>
          <a:prstGeom prst="rect">
            <a:avLst/>
          </a:prstGeom>
        </p:spPr>
      </p:pic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7799C9F1-9AC8-9005-C3DF-CED4E861C9D4}"/>
              </a:ext>
            </a:extLst>
          </p:cNvPr>
          <p:cNvSpPr/>
          <p:nvPr/>
        </p:nvSpPr>
        <p:spPr>
          <a:xfrm>
            <a:off x="4471527" y="2425710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Stymie Md BT" panose="02060603020205020403" pitchFamily="18" charset="0"/>
              </a:rPr>
              <a:t>to embed fonts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88632-802B-7017-E12D-CB338F2B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0" y="3260868"/>
            <a:ext cx="3722414" cy="792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62827-B22F-3764-970E-C480450A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0" y="2425710"/>
            <a:ext cx="4572000" cy="662583"/>
          </a:xfrm>
          <a:prstGeom prst="rect">
            <a:avLst/>
          </a:prstGeom>
        </p:spPr>
      </p:pic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46897561-580D-1287-18CC-AC8D9D364F15}"/>
              </a:ext>
            </a:extLst>
          </p:cNvPr>
          <p:cNvSpPr/>
          <p:nvPr/>
        </p:nvSpPr>
        <p:spPr>
          <a:xfrm>
            <a:off x="4243775" y="3398345"/>
            <a:ext cx="6149770" cy="620827"/>
          </a:xfrm>
          <a:prstGeom prst="flowChartInputOutpu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dirty="0">
                <a:solidFill>
                  <a:srgbClr val="002356"/>
                </a:solidFill>
                <a:effectLst/>
                <a:latin typeface="Stymie Md BT" panose="02060603020205020403" pitchFamily="18" charset="0"/>
                <a:ea typeface="+mn-ea"/>
                <a:cs typeface="+mn-cs"/>
              </a:rPr>
              <a:t>to get form responses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581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FE47-355B-4A18-1D0F-09494E8A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91" y="-343359"/>
            <a:ext cx="8372702" cy="1615110"/>
          </a:xfrm>
        </p:spPr>
        <p:txBody>
          <a:bodyPr>
            <a:normAutofit/>
          </a:bodyPr>
          <a:lstStyle/>
          <a:p>
            <a:r>
              <a:rPr lang="en-US" sz="3600" b="1" dirty="0"/>
              <a:t>How We work together remotely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97E7B-BDAE-3EC5-F3F8-02C8ACA39A27}"/>
              </a:ext>
            </a:extLst>
          </p:cNvPr>
          <p:cNvSpPr txBox="1"/>
          <p:nvPr/>
        </p:nvSpPr>
        <p:spPr>
          <a:xfrm>
            <a:off x="348862" y="1135544"/>
            <a:ext cx="76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We've been collaborating with each other using,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383C6-DCB9-C321-0F75-E458011D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10" y="1099956"/>
            <a:ext cx="4524703" cy="2545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BC4C6-53D7-31DD-4DA8-4A0A76C88252}"/>
              </a:ext>
            </a:extLst>
          </p:cNvPr>
          <p:cNvSpPr txBox="1"/>
          <p:nvPr/>
        </p:nvSpPr>
        <p:spPr>
          <a:xfrm>
            <a:off x="1008992" y="2992061"/>
            <a:ext cx="7620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code hosting platform for </a:t>
            </a:r>
            <a:b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version control and collaboration.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50BA9-0AE9-EF52-5B06-FB29D3404100}"/>
              </a:ext>
            </a:extLst>
          </p:cNvPr>
          <p:cNvSpPr txBox="1"/>
          <p:nvPr/>
        </p:nvSpPr>
        <p:spPr>
          <a:xfrm>
            <a:off x="945931" y="4340772"/>
            <a:ext cx="725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https://github.com/KasunJayasanka/PracticalExercise-Front-End.git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12C2B-FD16-6718-E9A4-54D97F022CE5}"/>
              </a:ext>
            </a:extLst>
          </p:cNvPr>
          <p:cNvSpPr txBox="1"/>
          <p:nvPr/>
        </p:nvSpPr>
        <p:spPr>
          <a:xfrm>
            <a:off x="965638" y="3996450"/>
            <a:ext cx="374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latin typeface="Montserrat Medium" panose="00000600000000000000" pitchFamily="2" charset="0"/>
              </a:rPr>
              <a:t>Link of the GitHub Repository 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CDE76B4-61DD-C499-F515-041892884081}"/>
              </a:ext>
            </a:extLst>
          </p:cNvPr>
          <p:cNvCxnSpPr>
            <a:cxnSpLocks/>
          </p:cNvCxnSpPr>
          <p:nvPr/>
        </p:nvCxnSpPr>
        <p:spPr>
          <a:xfrm>
            <a:off x="588579" y="4081376"/>
            <a:ext cx="754118" cy="7188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6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B553-223F-A666-1AAE-C7EF20B3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43" y="1827592"/>
            <a:ext cx="8151985" cy="11487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Let’s Move on to see </a:t>
            </a:r>
            <a:br>
              <a:rPr lang="en-US" sz="3600" b="1" dirty="0"/>
            </a:br>
            <a:r>
              <a:rPr lang="en-US" sz="3600" b="1" dirty="0"/>
              <a:t>How Website Looks Like Quickly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5A468-A77F-2482-D953-703FF6D3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07968">
            <a:off x="-91309" y="1236936"/>
            <a:ext cx="2330012" cy="2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4452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253</Words>
  <Application>Microsoft Office PowerPoint</Application>
  <PresentationFormat>On-screen Show (16:9)</PresentationFormat>
  <Paragraphs>58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Wingdings</vt:lpstr>
      <vt:lpstr>Lato Black</vt:lpstr>
      <vt:lpstr>Montserrat</vt:lpstr>
      <vt:lpstr>Arial Black</vt:lpstr>
      <vt:lpstr>Arial</vt:lpstr>
      <vt:lpstr>Lato</vt:lpstr>
      <vt:lpstr>Stymie Md BT</vt:lpstr>
      <vt:lpstr>Montserrat Medium</vt:lpstr>
      <vt:lpstr>Focus</vt:lpstr>
      <vt:lpstr>Practical - Exercise</vt:lpstr>
      <vt:lpstr>Welcome</vt:lpstr>
      <vt:lpstr>Team Members</vt:lpstr>
      <vt:lpstr>Why We Selected,</vt:lpstr>
      <vt:lpstr>Development Workload Division</vt:lpstr>
      <vt:lpstr>We’ve developed</vt:lpstr>
      <vt:lpstr>PowerPoint Presentation</vt:lpstr>
      <vt:lpstr>How We work together remotely</vt:lpstr>
      <vt:lpstr>Let’s Move on to see  How Website Looks Like Quickly</vt:lpstr>
      <vt:lpstr>Home Page</vt:lpstr>
      <vt:lpstr>Home Page</vt:lpstr>
      <vt:lpstr>PowerPoint Presentation</vt:lpstr>
      <vt:lpstr>About Us </vt:lpstr>
      <vt:lpstr>Contact</vt:lpstr>
      <vt:lpstr>Finally,</vt:lpstr>
      <vt:lpstr>Q &amp;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- Exercise</dc:title>
  <dc:creator>Kasun Jayasanka</dc:creator>
  <cp:lastModifiedBy>kasun jayasanka</cp:lastModifiedBy>
  <cp:revision>25</cp:revision>
  <dcterms:modified xsi:type="dcterms:W3CDTF">2022-07-17T14:54:24Z</dcterms:modified>
</cp:coreProperties>
</file>